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3" r:id="rId6"/>
    <p:sldId id="264" r:id="rId7"/>
    <p:sldId id="270" r:id="rId8"/>
    <p:sldId id="265" r:id="rId9"/>
    <p:sldId id="269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2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91"/>
    <p:restoredTop sz="84162"/>
  </p:normalViewPr>
  <p:slideViewPr>
    <p:cSldViewPr snapToGrid="0" snapToObjects="1">
      <p:cViewPr varScale="1">
        <p:scale>
          <a:sx n="102" d="100"/>
          <a:sy n="102" d="100"/>
        </p:scale>
        <p:origin x="95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gif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eg>
</file>

<file path=ppt/media/image5.jpg>
</file>

<file path=ppt/media/image6.jpg>
</file>

<file path=ppt/media/image7.jp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63D49-B269-DE48-9D3F-5F5AFCE3B453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C2F160-9751-084B-95B3-79D551208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09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F160-9751-084B-95B3-79D551208C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22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Real-world business challenges</a:t>
            </a:r>
          </a:p>
          <a:p>
            <a:r>
              <a:rPr lang="en-US" dirty="0"/>
              <a:t>Reinforcement learning uses techniques similar to how people behave to optimize their long term goals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F160-9751-084B-95B3-79D551208C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8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F160-9751-084B-95B3-79D551208C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61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F160-9751-084B-95B3-79D551208C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954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F160-9751-084B-95B3-79D551208C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029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7621D-96BB-D646-B124-917F4E9927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6D937-3795-5146-8F31-3E4ACA1D0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95AB3-031F-5749-8FFD-330AC2CF3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19363-B7C1-B547-831C-9A57A7AFC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AD06F-DE01-DD45-BDA4-4A6FDC397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27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5D116-D26E-8D45-8A5A-8CF6CEE53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15A26A-D415-BE40-B280-7EF45C5392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D1486-FEB2-D948-9469-39E5709E6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F2507-356B-B340-9BB7-BA0861BF3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073A5-582B-1248-851E-8B0550F83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1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A9324B-45FD-0949-A1E7-8CAF84ACBC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061288-AD94-A040-85F9-0E356C6CA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E87A9-B8DA-5D43-B6B3-103A17995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52C1B-7B00-FB4E-93C7-915DA53E5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8A09E-11C1-EA4B-A3E6-D4BA58F95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53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3C4D4-AA18-E549-95AA-78CFD3767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9FBEE-0F17-7848-9DA5-D73C87E36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0DE6B-F82E-CE4B-AC2C-ABE05C238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4623C-8E3D-3149-ADA0-D4D4CC247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802D5-5BD0-BB47-984A-79B791E31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00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B7776-9EE3-8A4B-901F-C85D91FFA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49ECB-9E53-764D-BD41-01DE61AE3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3165B-4D89-8A42-841B-956F9048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4BAFE-7D1E-B843-9B8F-A6BE637A2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955E5-C887-3145-A66E-67A4FB69F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49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0BF31-5716-D54C-96D6-649032539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057CF-D2C0-3B41-91AB-3210F424AB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195CA5-FD2A-F14F-9DB1-1E99C7EB2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7D9BC-8BE3-8746-A774-D6D8535C5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03F74C-CB7E-A945-BAD4-7E1698B0A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7CE44-4324-1148-9405-62647A8B4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689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B0738-5F18-AE4C-9B4D-728C8C6E4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69A70-79DD-644F-9FBE-B21C1789E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7D26EE-6A44-1747-8827-6EE07D247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E87174-F12B-8246-A021-3FCE7D6779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60EFC-559C-CF44-B1C2-4A8BC7BDBC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8094E6-C6D4-6245-8AD7-232EDCB6F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E22FDC-EF73-5449-B76C-807AC4E76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FC1875-061B-B947-988D-8B3A1004A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24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D8BAC-844F-C849-805E-4C63B5E74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0E585B-BE29-5E4E-916A-41D32C7C8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7DF4CC-CA7F-9C4A-8E19-79314D8FA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7DD244-4606-6D4D-872C-3839F2D0B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07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B01F0A-DC4E-7B4A-801F-BDF117B60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D512F-747D-D945-9D81-68253F5A0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442A60-53DF-234E-9017-DD0E28C1B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914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0CA3F-2C97-E447-B562-A7506ADF3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C898B-F026-5D47-ADC2-9B6F548E1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31C8D-47F2-234D-A9F3-C8DD225D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36D6B1-4B1B-994C-B3EB-C8D2C53BF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D14BB-0FEB-9B43-8619-4D10B2C3E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4401D3-7955-D744-9318-5E337BAFD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868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7259D-4D5E-A342-A85F-7432FDC58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34F08-F9C5-BB45-85AA-F707C005D7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47593-C605-D140-9B6D-B2A34BD560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0354D-147B-D44A-AF10-04585BBAA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E64B9-DEAA-614F-B8C9-184412004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27CF5-694D-AA48-AE30-8E10F3FD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47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56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334A07-8888-814E-A3FD-B7752D72D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B03F5E-565D-5243-AA36-98A4A753A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F0D97-B690-FA49-A26D-89EE7CA7D7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5D679-6496-9840-8EBE-8F586DF24717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8AF78-FC32-1D45-A429-9DFB303A51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69110-B52D-5E45-9D66-33ECC69D6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743E02-729D-3648-BA5C-8AB7A0DB12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683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42000">
              <a:schemeClr val="accent2">
                <a:lumMod val="0"/>
                <a:lumOff val="100000"/>
              </a:schemeClr>
            </a:gs>
            <a:gs pos="88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F9D8D-B51C-9747-A700-D22F3EC69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4585" y="1556555"/>
            <a:ext cx="4397347" cy="1257680"/>
          </a:xfrm>
        </p:spPr>
        <p:txBody>
          <a:bodyPr>
            <a:noAutofit/>
          </a:bodyPr>
          <a:lstStyle/>
          <a:p>
            <a:r>
              <a:rPr lang="en-US" sz="8800" b="1" i="1" dirty="0">
                <a:ln w="34925">
                  <a:gradFill flip="none" rotWithShape="1">
                    <a:gsLst>
                      <a:gs pos="13000">
                        <a:srgbClr val="2D518F"/>
                      </a:gs>
                      <a:gs pos="52000">
                        <a:srgbClr val="002060"/>
                      </a:gs>
                      <a:gs pos="86000">
                        <a:schemeClr val="accent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  <a:gradFill flip="none" rotWithShape="1">
                  <a:gsLst>
                    <a:gs pos="0">
                      <a:schemeClr val="accent4">
                        <a:lumMod val="67000"/>
                      </a:schemeClr>
                    </a:gs>
                    <a:gs pos="37000">
                      <a:schemeClr val="accent4"/>
                    </a:gs>
                    <a:gs pos="89000">
                      <a:schemeClr val="accent4">
                        <a:lumMod val="60000"/>
                        <a:lumOff val="40000"/>
                      </a:schemeClr>
                    </a:gs>
                  </a:gsLst>
                  <a:lin ang="13500000" scaled="1"/>
                  <a:tileRect/>
                </a:gradFill>
                <a:latin typeface="Gill Sans Ultra Bold" panose="020B0A02020104020203" pitchFamily="34" charset="77"/>
                <a:ea typeface="Krungthep" panose="02000400000000000000" pitchFamily="2" charset="-34"/>
                <a:cs typeface="Krungthep" panose="02000400000000000000" pitchFamily="2" charset="-34"/>
              </a:rPr>
              <a:t>Super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8642CD-D391-484C-8CC6-3EF01E4CD0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4585" y="4842867"/>
            <a:ext cx="2578509" cy="592034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00127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Torin Rettig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3584AF-D2FC-3648-8243-F8D3C07A9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0069" y="17477"/>
            <a:ext cx="577193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3AA6EA-731E-2C43-9ECF-A7415A64F9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3567" y="2732954"/>
            <a:ext cx="4895970" cy="122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420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F3C65-78E4-4A4A-90C1-2351FB3A2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797" y="717824"/>
            <a:ext cx="1753416" cy="667356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127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Contact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3E118F-544E-D941-974A-DC6E169F8AFA}"/>
              </a:ext>
            </a:extLst>
          </p:cNvPr>
          <p:cNvSpPr txBox="1">
            <a:spLocks/>
          </p:cNvSpPr>
          <p:nvPr/>
        </p:nvSpPr>
        <p:spPr>
          <a:xfrm>
            <a:off x="660109" y="1498253"/>
            <a:ext cx="6228371" cy="108681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001279"/>
                </a:solidFill>
                <a:latin typeface="Avenir Book" panose="02000503020000020003" pitchFamily="2" charset="0"/>
              </a:rPr>
              <a:t>Torin Rettig</a:t>
            </a:r>
          </a:p>
          <a:p>
            <a:pPr marL="0" indent="0">
              <a:buNone/>
            </a:pPr>
            <a:r>
              <a:rPr lang="en-US" dirty="0">
                <a:solidFill>
                  <a:srgbClr val="001279"/>
                </a:solidFill>
                <a:latin typeface="Avenir Book" panose="02000503020000020003" pitchFamily="2" charset="0"/>
              </a:rPr>
              <a:t>https://</a:t>
            </a:r>
            <a:r>
              <a:rPr lang="en-US" dirty="0" err="1">
                <a:solidFill>
                  <a:srgbClr val="001279"/>
                </a:solidFill>
                <a:latin typeface="Avenir Book" panose="02000503020000020003" pitchFamily="2" charset="0"/>
              </a:rPr>
              <a:t>www.linkedin.com</a:t>
            </a:r>
            <a:r>
              <a:rPr lang="en-US" dirty="0">
                <a:solidFill>
                  <a:srgbClr val="001279"/>
                </a:solidFill>
                <a:latin typeface="Avenir Book" panose="02000503020000020003" pitchFamily="2" charset="0"/>
              </a:rPr>
              <a:t>/in/</a:t>
            </a:r>
            <a:r>
              <a:rPr lang="en-US" dirty="0" err="1">
                <a:solidFill>
                  <a:srgbClr val="001279"/>
                </a:solidFill>
                <a:latin typeface="Avenir Book" panose="02000503020000020003" pitchFamily="2" charset="0"/>
              </a:rPr>
              <a:t>torin-rettig</a:t>
            </a:r>
            <a:r>
              <a:rPr lang="en-US" dirty="0">
                <a:solidFill>
                  <a:srgbClr val="001279"/>
                </a:solidFill>
                <a:latin typeface="Avenir Book" panose="02000503020000020003" pitchFamily="2" charset="0"/>
              </a:rPr>
              <a:t>/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1279"/>
              </a:solidFill>
              <a:latin typeface="Avenir Book" panose="02000503020000020003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1279"/>
              </a:solidFill>
              <a:latin typeface="Avenir Book" panose="02000503020000020003" pitchFamily="2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86D56FD-088A-9749-9EA1-E60576473371}"/>
              </a:ext>
            </a:extLst>
          </p:cNvPr>
          <p:cNvSpPr txBox="1">
            <a:spLocks/>
          </p:cNvSpPr>
          <p:nvPr/>
        </p:nvSpPr>
        <p:spPr>
          <a:xfrm>
            <a:off x="8225447" y="717824"/>
            <a:ext cx="1573825" cy="4521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00127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Tools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4400" dirty="0">
              <a:solidFill>
                <a:srgbClr val="00127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US" sz="4400" dirty="0">
              <a:solidFill>
                <a:srgbClr val="00127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F5C657-DA1F-5A4F-BD05-6DA9ADACA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815" y="3181892"/>
            <a:ext cx="1366593" cy="1024945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B010D07-80C6-8D4D-87B0-682D04D57D1B}"/>
              </a:ext>
            </a:extLst>
          </p:cNvPr>
          <p:cNvSpPr txBox="1">
            <a:spLocks/>
          </p:cNvSpPr>
          <p:nvPr/>
        </p:nvSpPr>
        <p:spPr>
          <a:xfrm>
            <a:off x="653797" y="2804870"/>
            <a:ext cx="5884751" cy="36606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00127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  <a:endParaRPr lang="en-US" sz="3200" dirty="0">
              <a:solidFill>
                <a:srgbClr val="001279"/>
              </a:solidFill>
              <a:latin typeface="Avenir Book" panose="02000503020000020003" pitchFamily="2" charset="0"/>
              <a:cs typeface="Aharoni" panose="02010803020104030203" pitchFamily="2" charset="-79"/>
            </a:endParaRPr>
          </a:p>
          <a:p>
            <a:pPr>
              <a:buFont typeface="Wingdings" pitchFamily="2" charset="2"/>
              <a:buChar char="§"/>
            </a:pPr>
            <a:r>
              <a:rPr lang="en-US" sz="2000" dirty="0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Thomas </a:t>
            </a:r>
            <a:r>
              <a:rPr lang="en-US" sz="2000" dirty="0" err="1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Simonini’s</a:t>
            </a:r>
            <a:r>
              <a:rPr lang="en-US" sz="2000" dirty="0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 Deep Reinforcement Learning Course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Alexandre </a:t>
            </a:r>
            <a:r>
              <a:rPr lang="en-US" sz="2000" dirty="0" err="1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Borghi’s</a:t>
            </a:r>
            <a:r>
              <a:rPr lang="en-US" sz="2000" dirty="0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 PPO2 Algorithm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OpenAI Retro Gym Sonic Contest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Deep Reinforcement Learning: Hands On – Maxim </a:t>
            </a:r>
            <a:r>
              <a:rPr lang="en-US" sz="2000" dirty="0" err="1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Lapam</a:t>
            </a:r>
            <a:endParaRPr lang="en-US" sz="2000" dirty="0">
              <a:solidFill>
                <a:srgbClr val="001279"/>
              </a:solidFill>
              <a:latin typeface="Avenir Book" panose="02000503020000020003" pitchFamily="2" charset="0"/>
              <a:cs typeface="Aharoni" panose="02010803020104030203" pitchFamily="2" charset="-79"/>
            </a:endParaRPr>
          </a:p>
          <a:p>
            <a:pPr>
              <a:buFont typeface="Wingdings" pitchFamily="2" charset="2"/>
              <a:buChar char="§"/>
            </a:pPr>
            <a:r>
              <a:rPr lang="en-US" sz="2000" dirty="0">
                <a:solidFill>
                  <a:srgbClr val="001279"/>
                </a:solidFill>
                <a:latin typeface="Avenir Book" panose="02000503020000020003" pitchFamily="2" charset="0"/>
                <a:cs typeface="Aharoni" panose="02010803020104030203" pitchFamily="2" charset="-79"/>
              </a:rPr>
              <a:t>MANY Medium articles</a:t>
            </a:r>
          </a:p>
          <a:p>
            <a:pPr>
              <a:buFont typeface="Wingdings" pitchFamily="2" charset="2"/>
              <a:buChar char="v"/>
            </a:pPr>
            <a:endParaRPr lang="en-US" sz="2000" dirty="0">
              <a:solidFill>
                <a:srgbClr val="001279"/>
              </a:solidFill>
              <a:latin typeface="Avenir Book" panose="02000503020000020003" pitchFamily="2" charset="0"/>
              <a:cs typeface="Aharoni" panose="02010803020104030203" pitchFamily="2" charset="-79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1279"/>
              </a:solidFill>
              <a:latin typeface="Avenir Book" panose="02000503020000020003" pitchFamily="2" charset="0"/>
              <a:cs typeface="Aharoni" panose="02010803020104030203" pitchFamily="2" charset="-79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1279"/>
              </a:solidFill>
              <a:latin typeface="Avenir Book" panose="02000503020000020003" pitchFamily="2" charset="0"/>
              <a:cs typeface="Aharoni" panose="02010803020104030203" pitchFamily="2" charset="-79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1279"/>
              </a:solidFill>
              <a:latin typeface="Avenir Book" panose="02000503020000020003" pitchFamily="2" charset="0"/>
              <a:cs typeface="Aharoni" panose="02010803020104030203" pitchFamily="2" charset="-79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127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8BA91FA-D1EA-F94B-9703-F268BC4AF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7410" y="4683319"/>
            <a:ext cx="2652220" cy="53044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3A7A4E6-3B80-AF4E-9325-3225F6321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410" y="5455075"/>
            <a:ext cx="2808219" cy="535978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CC9D9CFF-57BA-3846-AE24-4FB4E7A91DC9}"/>
              </a:ext>
            </a:extLst>
          </p:cNvPr>
          <p:cNvGrpSpPr/>
          <p:nvPr/>
        </p:nvGrpSpPr>
        <p:grpSpPr>
          <a:xfrm>
            <a:off x="9735220" y="3189998"/>
            <a:ext cx="1206500" cy="1175042"/>
            <a:chOff x="9605245" y="3309440"/>
            <a:chExt cx="1206500" cy="117504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5EE0-F09C-124F-BB26-AE8BB6C48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67750" y="3309440"/>
              <a:ext cx="881490" cy="88149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A38751B-34BE-C74F-9A7B-0A6B26863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05245" y="4249532"/>
              <a:ext cx="1206500" cy="23495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46FD70A-6B81-D849-B097-AC120893F334}"/>
              </a:ext>
            </a:extLst>
          </p:cNvPr>
          <p:cNvGrpSpPr/>
          <p:nvPr/>
        </p:nvGrpSpPr>
        <p:grpSpPr>
          <a:xfrm>
            <a:off x="9751452" y="1425837"/>
            <a:ext cx="1086818" cy="1561978"/>
            <a:chOff x="9791925" y="1627637"/>
            <a:chExt cx="1086818" cy="156197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C80BC2D-E7B6-8346-ADC8-DCEECAEC9E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791925" y="1627637"/>
              <a:ext cx="1086818" cy="108681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3292E8-8966-3B4D-867C-113F43ADE07C}"/>
                </a:ext>
              </a:extLst>
            </p:cNvPr>
            <p:cNvSpPr txBox="1"/>
            <p:nvPr/>
          </p:nvSpPr>
          <p:spPr>
            <a:xfrm>
              <a:off x="9910318" y="2820283"/>
              <a:ext cx="8980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  <a:latin typeface="Avenir Book" panose="02000503020000020003" pitchFamily="2" charset="0"/>
                </a:rPr>
                <a:t>Python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630086D-C837-F24F-B8F1-BB0CDA432F04}"/>
              </a:ext>
            </a:extLst>
          </p:cNvPr>
          <p:cNvGrpSpPr/>
          <p:nvPr/>
        </p:nvGrpSpPr>
        <p:grpSpPr>
          <a:xfrm>
            <a:off x="7194893" y="1552985"/>
            <a:ext cx="1573824" cy="1434453"/>
            <a:chOff x="7365346" y="1725984"/>
            <a:chExt cx="1573824" cy="143445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372F916-EABA-5746-A5B5-D731EA8B5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681483" y="1725984"/>
              <a:ext cx="941550" cy="106709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E2D9105-9456-9B4D-9C8E-35624259B09D}"/>
                </a:ext>
              </a:extLst>
            </p:cNvPr>
            <p:cNvSpPr txBox="1"/>
            <p:nvPr/>
          </p:nvSpPr>
          <p:spPr>
            <a:xfrm>
              <a:off x="7365346" y="2852660"/>
              <a:ext cx="15738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rgbClr val="001279"/>
                  </a:solidFill>
                  <a:latin typeface="Avenir Book" panose="02000503020000020003" pitchFamily="2" charset="0"/>
                </a:rPr>
                <a:t>OpenAI Gym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FC441A-3034-4348-9D3E-B18C31FADD73}"/>
              </a:ext>
            </a:extLst>
          </p:cNvPr>
          <p:cNvCxnSpPr>
            <a:cxnSpLocks/>
          </p:cNvCxnSpPr>
          <p:nvPr/>
        </p:nvCxnSpPr>
        <p:spPr>
          <a:xfrm>
            <a:off x="653797" y="1234665"/>
            <a:ext cx="5884751" cy="0"/>
          </a:xfrm>
          <a:prstGeom prst="line">
            <a:avLst/>
          </a:prstGeom>
          <a:ln>
            <a:solidFill>
              <a:srgbClr val="001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24D6AAD-0F67-1343-A0FC-BA64246A8782}"/>
              </a:ext>
            </a:extLst>
          </p:cNvPr>
          <p:cNvCxnSpPr>
            <a:cxnSpLocks/>
          </p:cNvCxnSpPr>
          <p:nvPr/>
        </p:nvCxnSpPr>
        <p:spPr>
          <a:xfrm flipV="1">
            <a:off x="7091680" y="1169971"/>
            <a:ext cx="4043680" cy="51882"/>
          </a:xfrm>
          <a:prstGeom prst="line">
            <a:avLst/>
          </a:prstGeom>
          <a:ln>
            <a:solidFill>
              <a:srgbClr val="001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3B6F607-20BE-DE4C-AA26-28DE8322BEF0}"/>
              </a:ext>
            </a:extLst>
          </p:cNvPr>
          <p:cNvCxnSpPr>
            <a:cxnSpLocks/>
          </p:cNvCxnSpPr>
          <p:nvPr/>
        </p:nvCxnSpPr>
        <p:spPr>
          <a:xfrm>
            <a:off x="653797" y="3274172"/>
            <a:ext cx="5884751" cy="0"/>
          </a:xfrm>
          <a:prstGeom prst="line">
            <a:avLst/>
          </a:prstGeom>
          <a:ln>
            <a:solidFill>
              <a:srgbClr val="001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13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E6499-3FFD-A842-9EDA-211A77A2D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0761" y="932313"/>
            <a:ext cx="2350477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843D1-4451-3246-AB74-F533B4205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3354" y="2790751"/>
            <a:ext cx="6070913" cy="1734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Avenir Book" panose="02000503020000020003" pitchFamily="2" charset="0"/>
              </a:rPr>
              <a:t>Can we teach an AI agent to finish the first level of the classic game Sonic the Hedgehog?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DE069-A526-1343-8974-1329D622C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406" y="0"/>
            <a:ext cx="4513957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50F26AB-56CC-8E45-8B23-15B4A0814CEA}"/>
              </a:ext>
            </a:extLst>
          </p:cNvPr>
          <p:cNvCxnSpPr/>
          <p:nvPr/>
        </p:nvCxnSpPr>
        <p:spPr>
          <a:xfrm>
            <a:off x="4920761" y="1926077"/>
            <a:ext cx="5565656" cy="0"/>
          </a:xfrm>
          <a:prstGeom prst="line">
            <a:avLst/>
          </a:prstGeom>
          <a:ln>
            <a:solidFill>
              <a:srgbClr val="001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82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E6499-3FFD-A842-9EDA-211A77A2D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843D1-4451-3246-AB74-F533B4205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064761" cy="479869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Avenir Book" panose="02000503020000020003" pitchFamily="2" charset="0"/>
              </a:rPr>
              <a:t>Training an AI agent to maximize some long-term goal (score, fastest time)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Avenir Book" panose="02000503020000020003" pitchFamily="2" charset="0"/>
              </a:rPr>
              <a:t>Apply in delayed reward domains like self-driving cars, supply chain, robotics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Avenir Book" panose="02000503020000020003" pitchFamily="2" charset="0"/>
              </a:rPr>
              <a:t>Take learnings from game simulation and apply to other fields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Avenir Book" panose="02000503020000020003" pitchFamily="2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13A2D29-75FF-9C4B-9B6D-767B0AF45CED}"/>
              </a:ext>
            </a:extLst>
          </p:cNvPr>
          <p:cNvCxnSpPr>
            <a:cxnSpLocks/>
          </p:cNvCxnSpPr>
          <p:nvPr/>
        </p:nvCxnSpPr>
        <p:spPr>
          <a:xfrm>
            <a:off x="847927" y="1332689"/>
            <a:ext cx="6372070" cy="0"/>
          </a:xfrm>
          <a:prstGeom prst="line">
            <a:avLst/>
          </a:prstGeom>
          <a:ln>
            <a:solidFill>
              <a:srgbClr val="001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4AA8138-E454-CF48-9A8F-0A1F652966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735"/>
          <a:stretch/>
        </p:blipFill>
        <p:spPr>
          <a:xfrm>
            <a:off x="8121293" y="4419419"/>
            <a:ext cx="4070705" cy="24385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2D13F0-8960-884C-96C0-CB0142CBB0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292" y="0"/>
            <a:ext cx="4070704" cy="26034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C93E23-34F1-D942-A1AC-4BF270FD81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1292" y="2603492"/>
            <a:ext cx="4070708" cy="221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159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E754-C3A3-5D4A-BC4F-3216846B9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Sonic’s Goal = Move 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DA331-A790-104D-8B76-0BD880869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Avenir Book" panose="02000503020000020003" pitchFamily="2" charset="0"/>
              </a:rPr>
              <a:t>For Sonic the reward is moving right to get to the end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Avenir Book" panose="02000503020000020003" pitchFamily="2" charset="0"/>
              </a:rPr>
              <a:t>Get as far right as possible as fast as possible 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Avenir Book" panose="02000503020000020003" pitchFamily="2" charset="0"/>
              </a:rPr>
              <a:t>RL teaches Sonic to find the optimal strategy over time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Avenir Book" panose="02000503020000020003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ED45E1-9296-894C-AD34-27ADAFCC3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735" y="2147927"/>
            <a:ext cx="5203543" cy="2926993"/>
          </a:xfrm>
          <a:prstGeom prst="rect">
            <a:avLst/>
          </a:prstGeom>
          <a:effectLst>
            <a:outerShdw blurRad="63500" dist="190500" dir="2520000" algn="tl" rotWithShape="0">
              <a:prstClr val="black">
                <a:alpha val="38000"/>
              </a:prstClr>
            </a:outerShdw>
          </a:effec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2151AEC-E4C6-754C-8F47-9EEB4A7629E8}"/>
              </a:ext>
            </a:extLst>
          </p:cNvPr>
          <p:cNvCxnSpPr>
            <a:cxnSpLocks/>
          </p:cNvCxnSpPr>
          <p:nvPr/>
        </p:nvCxnSpPr>
        <p:spPr>
          <a:xfrm>
            <a:off x="838199" y="1332689"/>
            <a:ext cx="7960361" cy="0"/>
          </a:xfrm>
          <a:prstGeom prst="line">
            <a:avLst/>
          </a:prstGeom>
          <a:ln>
            <a:solidFill>
              <a:srgbClr val="001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705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68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993A7-B75D-EF47-859F-2CAC750CC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481" y="370030"/>
            <a:ext cx="11545703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Final Model: Proximal Policy Optimization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F43AB-3C01-684E-B6B2-F990613B6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680" y="2078635"/>
            <a:ext cx="5975698" cy="30414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F1242B-4E5C-1E42-9106-24B09AF88D4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3509" y="1991195"/>
            <a:ext cx="2124636" cy="160816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5CA6B29-943D-0647-97C9-613763E5FB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0451" y="2113602"/>
            <a:ext cx="2124636" cy="160816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779DB7C-22E4-8F49-A9C2-8C17D5E6FB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7393" y="2246852"/>
            <a:ext cx="2124636" cy="160816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897887A-2EBD-0C43-A3DA-E92E0ADC7B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4335" y="2365198"/>
            <a:ext cx="2124636" cy="160816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8385314-D5B5-0846-B72B-A17C49CF3B0E}"/>
              </a:ext>
            </a:extLst>
          </p:cNvPr>
          <p:cNvSpPr txBox="1"/>
          <p:nvPr/>
        </p:nvSpPr>
        <p:spPr>
          <a:xfrm>
            <a:off x="9486087" y="3973366"/>
            <a:ext cx="18902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n>
                  <a:solidFill>
                    <a:srgbClr val="C00000"/>
                  </a:solidFill>
                </a:ln>
                <a:gradFill flip="none" rotWithShape="1">
                  <a:gsLst>
                    <a:gs pos="0">
                      <a:schemeClr val="accent2">
                        <a:lumMod val="89000"/>
                      </a:schemeClr>
                    </a:gs>
                    <a:gs pos="23000">
                      <a:schemeClr val="accent2">
                        <a:lumMod val="89000"/>
                      </a:schemeClr>
                    </a:gs>
                    <a:gs pos="69000">
                      <a:schemeClr val="accent2">
                        <a:lumMod val="75000"/>
                      </a:schemeClr>
                    </a:gs>
                    <a:gs pos="97000">
                      <a:schemeClr val="accent2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atin typeface="Cooper Black" panose="0208090404030B020404" pitchFamily="18" charset="77"/>
                <a:ea typeface="Krungthep" panose="02000400000000000000" pitchFamily="2" charset="-34"/>
                <a:cs typeface="Eras Medium ITC" panose="020F0502020204030204" pitchFamily="34" charset="0"/>
              </a:rPr>
              <a:t>JUMP!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B164844-5732-FF43-9C02-A2012DA3269D}"/>
              </a:ext>
            </a:extLst>
          </p:cNvPr>
          <p:cNvCxnSpPr/>
          <p:nvPr/>
        </p:nvCxnSpPr>
        <p:spPr>
          <a:xfrm>
            <a:off x="8811198" y="4129361"/>
            <a:ext cx="598205" cy="1025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Arrow 19">
            <a:extLst>
              <a:ext uri="{FF2B5EF4-FFF2-40B4-BE49-F238E27FC236}">
                <a16:creationId xmlns:a16="http://schemas.microsoft.com/office/drawing/2014/main" id="{0BC4BF75-C92F-D748-ACC5-57F8BCEB464E}"/>
              </a:ext>
            </a:extLst>
          </p:cNvPr>
          <p:cNvSpPr/>
          <p:nvPr/>
        </p:nvSpPr>
        <p:spPr>
          <a:xfrm>
            <a:off x="2606467" y="2694842"/>
            <a:ext cx="383213" cy="6816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CFC2009-6213-BC43-B7DE-F65C4A4FB0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971629" y="4354218"/>
            <a:ext cx="2011797" cy="234971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93B6188-3D02-6245-8043-E32314A5C9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5826" y="4337977"/>
            <a:ext cx="2112388" cy="2378318"/>
          </a:xfrm>
          <a:prstGeom prst="rect">
            <a:avLst/>
          </a:prstGeom>
        </p:spPr>
      </p:pic>
      <p:sp>
        <p:nvSpPr>
          <p:cNvPr id="29" name="Curved Down Arrow 28">
            <a:extLst>
              <a:ext uri="{FF2B5EF4-FFF2-40B4-BE49-F238E27FC236}">
                <a16:creationId xmlns:a16="http://schemas.microsoft.com/office/drawing/2014/main" id="{AADED2AC-0811-3147-B2C1-F077FECD4057}"/>
              </a:ext>
            </a:extLst>
          </p:cNvPr>
          <p:cNvSpPr/>
          <p:nvPr/>
        </p:nvSpPr>
        <p:spPr>
          <a:xfrm>
            <a:off x="3112850" y="4092030"/>
            <a:ext cx="2558375" cy="742617"/>
          </a:xfrm>
          <a:prstGeom prst="curvedDownArrow">
            <a:avLst>
              <a:gd name="adj1" fmla="val 25000"/>
              <a:gd name="adj2" fmla="val 50000"/>
              <a:gd name="adj3" fmla="val 40414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Curved Up Arrow 29">
            <a:extLst>
              <a:ext uri="{FF2B5EF4-FFF2-40B4-BE49-F238E27FC236}">
                <a16:creationId xmlns:a16="http://schemas.microsoft.com/office/drawing/2014/main" id="{F658E4D3-3C31-EA4B-BDC6-3045D58FE36A}"/>
              </a:ext>
            </a:extLst>
          </p:cNvPr>
          <p:cNvSpPr/>
          <p:nvPr/>
        </p:nvSpPr>
        <p:spPr>
          <a:xfrm flipH="1">
            <a:off x="2972266" y="5796106"/>
            <a:ext cx="2365812" cy="69881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02CDADB-F094-1543-A018-D624354878F1}"/>
              </a:ext>
            </a:extLst>
          </p:cNvPr>
          <p:cNvSpPr txBox="1"/>
          <p:nvPr/>
        </p:nvSpPr>
        <p:spPr>
          <a:xfrm>
            <a:off x="379843" y="5067281"/>
            <a:ext cx="975375" cy="459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Critic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DF76D8-0FCD-9746-AF32-21266B81FE00}"/>
              </a:ext>
            </a:extLst>
          </p:cNvPr>
          <p:cNvSpPr txBox="1"/>
          <p:nvPr/>
        </p:nvSpPr>
        <p:spPr>
          <a:xfrm>
            <a:off x="7020294" y="5133159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Actor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C3BDE8-9AF2-0F44-A150-BAC53D394743}"/>
              </a:ext>
            </a:extLst>
          </p:cNvPr>
          <p:cNvCxnSpPr>
            <a:cxnSpLocks/>
          </p:cNvCxnSpPr>
          <p:nvPr/>
        </p:nvCxnSpPr>
        <p:spPr>
          <a:xfrm>
            <a:off x="545004" y="1377182"/>
            <a:ext cx="11101991" cy="0"/>
          </a:xfrm>
          <a:prstGeom prst="line">
            <a:avLst/>
          </a:prstGeom>
          <a:ln>
            <a:solidFill>
              <a:srgbClr val="001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22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 animBg="1"/>
      <p:bldP spid="29" grpId="0" animBg="1"/>
      <p:bldP spid="30" grpId="0" animBg="1"/>
      <p:bldP spid="31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681BE-A50F-D646-9AC4-84087ABBA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127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Super Sonic Action</a:t>
            </a:r>
            <a:r>
              <a:rPr lang="en-US" dirty="0">
                <a:solidFill>
                  <a:srgbClr val="001279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!</a:t>
            </a:r>
            <a:endParaRPr lang="en-US" dirty="0">
              <a:solidFill>
                <a:srgbClr val="00127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Sonic_DRL_55_BW_Finish_v2" descr="Sonic_DRL_55_BW_Finish_v2">
            <a:hlinkClick r:id="" action="ppaction://media"/>
            <a:extLst>
              <a:ext uri="{FF2B5EF4-FFF2-40B4-BE49-F238E27FC236}">
                <a16:creationId xmlns:a16="http://schemas.microsoft.com/office/drawing/2014/main" id="{719351B2-C64D-C745-9A5B-68D6844FD9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12" y="3175"/>
            <a:ext cx="12180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57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E6499-3FFD-A842-9EDA-211A77A2D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0761" y="932313"/>
            <a:ext cx="2350477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843D1-4451-3246-AB74-F533B4205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3354" y="2790751"/>
            <a:ext cx="6070913" cy="1734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Avenir Book" panose="02000503020000020003" pitchFamily="2" charset="0"/>
              </a:rPr>
              <a:t>Can we teach an AI agent to finish the first level of the classic game Sonic the Hedgehog?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DE069-A526-1343-8974-1329D622C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406" y="0"/>
            <a:ext cx="4513957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50F26AB-56CC-8E45-8B23-15B4A0814CEA}"/>
              </a:ext>
            </a:extLst>
          </p:cNvPr>
          <p:cNvCxnSpPr/>
          <p:nvPr/>
        </p:nvCxnSpPr>
        <p:spPr>
          <a:xfrm>
            <a:off x="4920761" y="1926077"/>
            <a:ext cx="5565656" cy="0"/>
          </a:xfrm>
          <a:prstGeom prst="line">
            <a:avLst/>
          </a:prstGeom>
          <a:ln>
            <a:solidFill>
              <a:srgbClr val="001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F6DE4EC5-32A9-AD4D-A0CB-3C7EE94F9148}"/>
              </a:ext>
            </a:extLst>
          </p:cNvPr>
          <p:cNvSpPr txBox="1">
            <a:spLocks/>
          </p:cNvSpPr>
          <p:nvPr/>
        </p:nvSpPr>
        <p:spPr>
          <a:xfrm>
            <a:off x="6095999" y="4525108"/>
            <a:ext cx="3099852" cy="12576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b="1" i="1" dirty="0">
                <a:ln w="34925">
                  <a:gradFill flip="none" rotWithShape="1">
                    <a:gsLst>
                      <a:gs pos="13000">
                        <a:srgbClr val="2D518F"/>
                      </a:gs>
                      <a:gs pos="52000">
                        <a:srgbClr val="002060"/>
                      </a:gs>
                      <a:gs pos="86000">
                        <a:schemeClr val="accent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  <a:gradFill flip="none" rotWithShape="1">
                  <a:gsLst>
                    <a:gs pos="0">
                      <a:schemeClr val="accent4">
                        <a:lumMod val="67000"/>
                      </a:schemeClr>
                    </a:gs>
                    <a:gs pos="37000">
                      <a:schemeClr val="accent4"/>
                    </a:gs>
                    <a:gs pos="89000">
                      <a:schemeClr val="accent4">
                        <a:lumMod val="60000"/>
                        <a:lumOff val="40000"/>
                      </a:schemeClr>
                    </a:gs>
                  </a:gsLst>
                  <a:lin ang="13500000" scaled="1"/>
                  <a:tileRect/>
                </a:gradFill>
                <a:latin typeface="Gill Sans Ultra Bold" panose="020B0A02020104020203" pitchFamily="34" charset="77"/>
                <a:ea typeface="Krungthep" panose="02000400000000000000" pitchFamily="2" charset="-34"/>
                <a:cs typeface="Krungthep" panose="02000400000000000000" pitchFamily="2" charset="-34"/>
              </a:rPr>
              <a:t>Yes!</a:t>
            </a:r>
          </a:p>
        </p:txBody>
      </p:sp>
    </p:spTree>
    <p:extLst>
      <p:ext uri="{BB962C8B-B14F-4D97-AF65-F5344CB8AC3E}">
        <p14:creationId xmlns:p14="http://schemas.microsoft.com/office/powerpoint/2010/main" val="324477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3E118F-544E-D941-974A-DC6E169F8AFA}"/>
              </a:ext>
            </a:extLst>
          </p:cNvPr>
          <p:cNvSpPr txBox="1">
            <a:spLocks/>
          </p:cNvSpPr>
          <p:nvPr/>
        </p:nvSpPr>
        <p:spPr>
          <a:xfrm>
            <a:off x="169608" y="1561452"/>
            <a:ext cx="3512820" cy="85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001279"/>
                </a:solidFill>
                <a:latin typeface="Avenir Book" panose="02000503020000020003" pitchFamily="2" charset="0"/>
              </a:rPr>
              <a:t>Improve upon Sonic models and parameters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2400" b="1" dirty="0">
              <a:solidFill>
                <a:srgbClr val="001279"/>
              </a:solidFill>
              <a:latin typeface="Avenir Book" panose="02000503020000020003" pitchFamily="2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DFDD564-D87D-CC47-8ADB-D9664B33C27F}"/>
              </a:ext>
            </a:extLst>
          </p:cNvPr>
          <p:cNvSpPr txBox="1">
            <a:spLocks/>
          </p:cNvSpPr>
          <p:nvPr/>
        </p:nvSpPr>
        <p:spPr>
          <a:xfrm>
            <a:off x="4575074" y="1589048"/>
            <a:ext cx="3166811" cy="865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001279"/>
                </a:solidFill>
                <a:latin typeface="Avenir Book" panose="02000503020000020003" pitchFamily="2" charset="0"/>
              </a:rPr>
              <a:t>Transfer learning to different Sonic games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CF3C65-78E4-4A4A-90C1-2351FB3A2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51" y="336138"/>
            <a:ext cx="3590421" cy="1059485"/>
          </a:xfrm>
        </p:spPr>
        <p:txBody>
          <a:bodyPr/>
          <a:lstStyle/>
          <a:p>
            <a:r>
              <a:rPr lang="en-US" dirty="0">
                <a:solidFill>
                  <a:srgbClr val="00127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Future Work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3DEBBFC-656E-8340-9907-C886128C87D1}"/>
              </a:ext>
            </a:extLst>
          </p:cNvPr>
          <p:cNvSpPr txBox="1">
            <a:spLocks/>
          </p:cNvSpPr>
          <p:nvPr/>
        </p:nvSpPr>
        <p:spPr>
          <a:xfrm>
            <a:off x="8879491" y="1583969"/>
            <a:ext cx="2682240" cy="865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001279"/>
                </a:solidFill>
                <a:latin typeface="Avenir Book" panose="02000503020000020003" pitchFamily="2" charset="0"/>
              </a:rPr>
              <a:t>Street Fighter Combo Master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D8FED59-7EBA-0F42-8834-2C2B2E4D6A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7584" y="2626245"/>
            <a:ext cx="3666055" cy="392695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AA692B-E5B3-9749-815A-AC8B5ADA32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8"/>
          <a:stretch/>
        </p:blipFill>
        <p:spPr>
          <a:xfrm>
            <a:off x="4110850" y="2626245"/>
            <a:ext cx="4095261" cy="392695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F5093F4-7A14-244B-B9CE-F69BF6F60E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9608" y="2626245"/>
            <a:ext cx="3814789" cy="392695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630009-1982-1F49-9428-0D1B184F6750}"/>
              </a:ext>
            </a:extLst>
          </p:cNvPr>
          <p:cNvCxnSpPr/>
          <p:nvPr/>
        </p:nvCxnSpPr>
        <p:spPr>
          <a:xfrm>
            <a:off x="169608" y="1118681"/>
            <a:ext cx="5565656" cy="0"/>
          </a:xfrm>
          <a:prstGeom prst="line">
            <a:avLst/>
          </a:prstGeom>
          <a:ln>
            <a:solidFill>
              <a:srgbClr val="001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909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9848515-6E4B-514A-89F1-D25A3186FE3F}"/>
              </a:ext>
            </a:extLst>
          </p:cNvPr>
          <p:cNvSpPr txBox="1">
            <a:spLocks/>
          </p:cNvSpPr>
          <p:nvPr/>
        </p:nvSpPr>
        <p:spPr>
          <a:xfrm>
            <a:off x="2025026" y="2556932"/>
            <a:ext cx="8141948" cy="11189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i="1" dirty="0">
                <a:ln w="34925">
                  <a:gradFill flip="none" rotWithShape="1">
                    <a:gsLst>
                      <a:gs pos="13000">
                        <a:srgbClr val="2D518F"/>
                      </a:gs>
                      <a:gs pos="52000">
                        <a:srgbClr val="002060"/>
                      </a:gs>
                      <a:gs pos="86000">
                        <a:schemeClr val="accent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  <a:gradFill flip="none" rotWithShape="1">
                  <a:gsLst>
                    <a:gs pos="0">
                      <a:schemeClr val="accent4">
                        <a:lumMod val="67000"/>
                      </a:schemeClr>
                    </a:gs>
                    <a:gs pos="37000">
                      <a:schemeClr val="accent4"/>
                    </a:gs>
                    <a:gs pos="89000">
                      <a:schemeClr val="accent4">
                        <a:lumMod val="60000"/>
                        <a:lumOff val="40000"/>
                      </a:schemeClr>
                    </a:gs>
                  </a:gsLst>
                  <a:lin ang="13500000" scaled="1"/>
                  <a:tileRect/>
                </a:gradFill>
                <a:latin typeface="Gill Sans Ultra Bold" panose="020B0A02020104020203" pitchFamily="34" charset="77"/>
                <a:ea typeface="Krungthep" panose="02000400000000000000" pitchFamily="2" charset="-34"/>
                <a:cs typeface="Krungthep" panose="02000400000000000000" pitchFamily="2" charset="-34"/>
              </a:rPr>
              <a:t>Thank You!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3B6D6D-5631-2941-B277-AAB8CEB54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662" y="4131735"/>
            <a:ext cx="1904841" cy="179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12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3096</TotalTime>
  <Words>227</Words>
  <Application>Microsoft Macintosh PowerPoint</Application>
  <PresentationFormat>Widescreen</PresentationFormat>
  <Paragraphs>53</Paragraphs>
  <Slides>10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Aharoni</vt:lpstr>
      <vt:lpstr>Arial</vt:lpstr>
      <vt:lpstr>Avenir Book</vt:lpstr>
      <vt:lpstr>Calibri</vt:lpstr>
      <vt:lpstr>Calibri Light</vt:lpstr>
      <vt:lpstr>Cooper Black</vt:lpstr>
      <vt:lpstr>Gill Sans Ultra Bold</vt:lpstr>
      <vt:lpstr>Impact</vt:lpstr>
      <vt:lpstr>Wingdings</vt:lpstr>
      <vt:lpstr>Office Theme</vt:lpstr>
      <vt:lpstr>Super</vt:lpstr>
      <vt:lpstr>Project</vt:lpstr>
      <vt:lpstr>Reinforcement Learning</vt:lpstr>
      <vt:lpstr>Sonic’s Goal = Move Right</vt:lpstr>
      <vt:lpstr>Final Model: Proximal Policy Optimization</vt:lpstr>
      <vt:lpstr>Super Sonic Action!</vt:lpstr>
      <vt:lpstr>Project</vt:lpstr>
      <vt:lpstr>Future Work </vt:lpstr>
      <vt:lpstr>PowerPoint Presentation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 Sonic!</dc:title>
  <dc:creator>Torin Rettig</dc:creator>
  <cp:lastModifiedBy>Torin Rettig</cp:lastModifiedBy>
  <cp:revision>87</cp:revision>
  <cp:lastPrinted>2019-03-28T16:47:39Z</cp:lastPrinted>
  <dcterms:created xsi:type="dcterms:W3CDTF">2019-03-20T21:44:04Z</dcterms:created>
  <dcterms:modified xsi:type="dcterms:W3CDTF">2020-11-24T21:11:52Z</dcterms:modified>
</cp:coreProperties>
</file>

<file path=docProps/thumbnail.jpeg>
</file>